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0" r:id="rId3"/>
    <p:sldId id="453" r:id="rId4"/>
    <p:sldId id="421" r:id="rId5"/>
    <p:sldId id="422" r:id="rId6"/>
    <p:sldId id="366" r:id="rId7"/>
    <p:sldId id="419" r:id="rId8"/>
    <p:sldId id="409" r:id="rId9"/>
    <p:sldId id="410" r:id="rId10"/>
    <p:sldId id="411" r:id="rId11"/>
    <p:sldId id="459" r:id="rId12"/>
    <p:sldId id="454" r:id="rId13"/>
    <p:sldId id="455" r:id="rId14"/>
    <p:sldId id="456" r:id="rId15"/>
    <p:sldId id="457" r:id="rId16"/>
    <p:sldId id="458" r:id="rId17"/>
    <p:sldId id="367" r:id="rId18"/>
    <p:sldId id="368" r:id="rId19"/>
    <p:sldId id="369" r:id="rId20"/>
    <p:sldId id="452" r:id="rId21"/>
    <p:sldId id="370" r:id="rId22"/>
    <p:sldId id="371" r:id="rId23"/>
    <p:sldId id="384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  <p:cmAuthor id="2" name="Microsoft Office User" initials="Office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704"/>
    <a:srgbClr val="B14FFF"/>
    <a:srgbClr val="F0A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9"/>
    <p:restoredTop sz="95013"/>
  </p:normalViewPr>
  <p:slideViewPr>
    <p:cSldViewPr snapToGrid="0" snapToObjects="1">
      <p:cViewPr>
        <p:scale>
          <a:sx n="180" d="100"/>
          <a:sy n="180" d="100"/>
        </p:scale>
        <p:origin x="24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CDEA5-4297-9643-A337-8C864E26F725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7ABD5-6808-944F-81E4-1ED84BDC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7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1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0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5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8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10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0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5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0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93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05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72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21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9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5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00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3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3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9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2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7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1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41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85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10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5FF31-28E3-664B-8811-867FAFB1FD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9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1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1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4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6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CC49-404B-4849-B3B1-B5880B4CC161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14EB-BD01-FB45-A2A8-637CDDC26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1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6.emf"/><Relationship Id="rId13" Type="http://schemas.openxmlformats.org/officeDocument/2006/relationships/image" Target="../media/image15.emf"/><Relationship Id="rId14" Type="http://schemas.openxmlformats.org/officeDocument/2006/relationships/image" Target="../media/image17.emf"/><Relationship Id="rId15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3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gi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gi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gi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gi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3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1447813" cy="6858000"/>
            <a:chOff x="0" y="0"/>
            <a:chExt cx="11447813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540831" y="4714504"/>
              <a:ext cx="3906982" cy="185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401288"/>
            <a:ext cx="11887200" cy="137240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Task-based LU factorization on Multicore Processors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285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2" y="2196180"/>
            <a:ext cx="22479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2196180"/>
            <a:ext cx="2222500" cy="92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2196180"/>
            <a:ext cx="2603500" cy="927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" y="4600314"/>
            <a:ext cx="2603500" cy="92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75" y="3398247"/>
            <a:ext cx="2603500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742" y="3398247"/>
            <a:ext cx="2247900" cy="927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3025" y="4591846"/>
            <a:ext cx="2235200" cy="952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3025" y="3381313"/>
            <a:ext cx="2235200" cy="952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3025" y="5802380"/>
            <a:ext cx="2222500" cy="927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642" y="4600314"/>
            <a:ext cx="2286000" cy="927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742" y="5802380"/>
            <a:ext cx="2247900" cy="927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75" y="5802380"/>
            <a:ext cx="2603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</a:t>
            </a:r>
            <a:r>
              <a:rPr lang="en-US" dirty="0" smtClean="0"/>
              <a:t>Full </a:t>
            </a:r>
            <a:r>
              <a:rPr lang="en-US" dirty="0" smtClean="0"/>
              <a:t>Pivoting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Full Pivoting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3" y="3012367"/>
            <a:ext cx="4582520" cy="2374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62" y="3012368"/>
            <a:ext cx="4562267" cy="23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Full Pivoting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1471647" y="3357563"/>
            <a:ext cx="5372066" cy="3180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7" y="2872475"/>
            <a:ext cx="5543516" cy="3594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2475" y="3886200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Row-Pivoting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Full Pivoting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1471647" y="3357563"/>
            <a:ext cx="5372066" cy="3180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7" y="2872475"/>
            <a:ext cx="5543516" cy="3594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2475" y="3886200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Column-Pivoting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83" y="2825713"/>
            <a:ext cx="5593243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Full Pivoting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1471647" y="3357563"/>
            <a:ext cx="5372066" cy="3180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7" y="2872475"/>
            <a:ext cx="5543516" cy="3594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2475" y="3886200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Full-Pivoting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83" y="2825713"/>
            <a:ext cx="5593243" cy="3687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42" y="2729092"/>
            <a:ext cx="5872246" cy="38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9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704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Excursion: Pivoting for numerical stability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803" y="1528763"/>
            <a:ext cx="7387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Bring in every LU step the largest element in row/column on the diagonal.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Needed for numerical stability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Extremely expensive (Synchronization &amp; Communication)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Variants: Row-Pivoting, Column-Pivoting, Full Pivoting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2475" y="3886200"/>
            <a:ext cx="265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Storing pivot information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in integer vector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228975"/>
            <a:ext cx="2351321" cy="30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Scalar 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35318" y="2175917"/>
            <a:ext cx="5902281" cy="132698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Scalar </a:t>
            </a:r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8" name="Factor one column at a time…"/>
          <p:cNvSpPr txBox="1">
            <a:spLocks/>
          </p:cNvSpPr>
          <p:nvPr/>
        </p:nvSpPr>
        <p:spPr>
          <a:xfrm>
            <a:off x="867456" y="3681803"/>
            <a:ext cx="7939637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25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66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07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/>
              <a:t>Factor one column at a time (max and </a:t>
            </a:r>
            <a:r>
              <a:rPr lang="en-US" sz="1867" dirty="0" err="1"/>
              <a:t>scal</a:t>
            </a:r>
            <a:r>
              <a:rPr lang="en-US" sz="1867" dirty="0"/>
              <a:t>)</a:t>
            </a:r>
          </a:p>
          <a:p>
            <a:r>
              <a:rPr lang="en-US" sz="1867" dirty="0"/>
              <a:t>Update each column of trailing matrix, one column at a time (</a:t>
            </a:r>
            <a:r>
              <a:rPr lang="en-US" sz="1867" dirty="0" err="1"/>
              <a:t>axpy</a:t>
            </a:r>
            <a:r>
              <a:rPr lang="en-US" sz="1867" dirty="0"/>
              <a:t>)</a:t>
            </a:r>
          </a:p>
          <a:p>
            <a:r>
              <a:rPr lang="en-US" sz="1867" dirty="0"/>
              <a:t>Level 1 BLAS</a:t>
            </a:r>
          </a:p>
          <a:p>
            <a:r>
              <a:rPr lang="en-US" sz="1867" dirty="0"/>
              <a:t>Bulk synchronous</a:t>
            </a:r>
          </a:p>
          <a:p>
            <a:pPr lvl="1"/>
            <a:r>
              <a:rPr lang="en-US" sz="1867" dirty="0"/>
              <a:t>Single main thread</a:t>
            </a:r>
          </a:p>
          <a:p>
            <a:pPr lvl="1"/>
            <a:r>
              <a:rPr lang="en-US" sz="1867" dirty="0"/>
              <a:t>Parallel work in BLAS</a:t>
            </a:r>
          </a:p>
          <a:p>
            <a:pPr lvl="1"/>
            <a:r>
              <a:rPr lang="en-US" sz="1867" dirty="0"/>
              <a:t>“Fork-and-join” model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9449" y="3681803"/>
            <a:ext cx="3570399" cy="2321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35318" y="2175917"/>
            <a:ext cx="5902281" cy="132698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Scalar </a:t>
            </a:r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8" name="Factor one column at a time…"/>
          <p:cNvSpPr txBox="1">
            <a:spLocks/>
          </p:cNvSpPr>
          <p:nvPr/>
        </p:nvSpPr>
        <p:spPr>
          <a:xfrm>
            <a:off x="867456" y="3681803"/>
            <a:ext cx="7939637" cy="3810000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25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66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07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/>
              <a:t>Factor one column at a time (max and </a:t>
            </a:r>
            <a:r>
              <a:rPr lang="en-US" sz="1867" dirty="0" err="1"/>
              <a:t>scal</a:t>
            </a:r>
            <a:r>
              <a:rPr lang="en-US" sz="1867" dirty="0"/>
              <a:t>)</a:t>
            </a:r>
          </a:p>
          <a:p>
            <a:r>
              <a:rPr lang="en-US" sz="1867" dirty="0"/>
              <a:t>Update each column of trailing matrix, one column at a time (</a:t>
            </a:r>
            <a:r>
              <a:rPr lang="en-US" sz="1867" dirty="0" err="1"/>
              <a:t>axpy</a:t>
            </a:r>
            <a:r>
              <a:rPr lang="en-US" sz="1867" dirty="0"/>
              <a:t>)</a:t>
            </a:r>
          </a:p>
          <a:p>
            <a:r>
              <a:rPr lang="en-US" sz="1867" dirty="0"/>
              <a:t>Level 1 BLAS</a:t>
            </a:r>
          </a:p>
          <a:p>
            <a:r>
              <a:rPr lang="en-US" sz="1867" dirty="0"/>
              <a:t>Bulk synchronous</a:t>
            </a:r>
          </a:p>
          <a:p>
            <a:pPr lvl="1"/>
            <a:r>
              <a:rPr lang="en-US" sz="1867" dirty="0"/>
              <a:t>Single main thread</a:t>
            </a:r>
          </a:p>
          <a:p>
            <a:pPr lvl="1"/>
            <a:r>
              <a:rPr lang="en-US" sz="1867" dirty="0"/>
              <a:t>Parallel work in BLAS</a:t>
            </a:r>
          </a:p>
          <a:p>
            <a:pPr lvl="1"/>
            <a:r>
              <a:rPr lang="en-US" sz="1867" dirty="0"/>
              <a:t>“Fork-and-join” model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9449" y="3681803"/>
            <a:ext cx="3570399" cy="2321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35318" y="2175917"/>
            <a:ext cx="5902281" cy="1326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4306394" y="3970529"/>
            <a:ext cx="2791405" cy="74898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267" b="1" dirty="0">
                <a:solidFill>
                  <a:schemeClr val="accent6">
                    <a:lumMod val="75000"/>
                  </a:schemeClr>
                </a:solidFill>
              </a:rPr>
              <a:t>LINPACK LU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836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Solving linear problems with the Gauss algorithm</a:t>
            </a:r>
            <a:endParaRPr lang="en-US" sz="3200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0" y="1238762"/>
            <a:ext cx="4317671" cy="3951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0289" y="1238762"/>
            <a:ext cx="348076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More efficient: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Factorize the matrix into product of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Lower triangular matrix 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Upper </a:t>
            </a:r>
            <a:r>
              <a:rPr lang="en-US" sz="1600" dirty="0"/>
              <a:t>triangular matrix </a:t>
            </a:r>
            <a:r>
              <a:rPr lang="en-US" sz="1600" dirty="0" smtClean="0"/>
              <a:t>U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endParaRPr lang="en-US" sz="1600" dirty="0" smtClean="0"/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endParaRPr lang="en-US" sz="1600" dirty="0" smtClean="0"/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Solve triangular systems for RHS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2" descr="mage result for LU factor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372" y="2394515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Hands-on: Implement </a:t>
            </a:r>
            <a:r>
              <a:rPr lang="en-US" sz="2800" b="1" dirty="0" err="1" smtClean="0"/>
              <a:t>naiive</a:t>
            </a:r>
            <a:r>
              <a:rPr lang="en-US" sz="2800" b="1" dirty="0" smtClean="0"/>
              <a:t> LU Factorization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7932" y="1246238"/>
            <a:ext cx="52674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smtClean="0"/>
              <a:t>a scalar LU factorization (sequential)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Parallelize using OMP parallel for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Analyze </a:t>
            </a:r>
            <a:r>
              <a:rPr lang="en-US" dirty="0"/>
              <a:t>the </a:t>
            </a:r>
            <a:r>
              <a:rPr lang="en-US" dirty="0" smtClean="0"/>
              <a:t>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Increase the matrix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Vary the number of OMP threads and pinning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50305" y="1289278"/>
            <a:ext cx="5587642" cy="286232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/=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k&lt;size; k++) {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A[j*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-=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A[j*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*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378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 </a:t>
            </a:r>
            <a:r>
              <a:rPr lang="en-US" sz="3200" dirty="0"/>
              <a:t>LU factorization</a:t>
            </a:r>
            <a:endParaRPr lang="en-US" sz="3200" i="1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9449" y="3681803"/>
            <a:ext cx="3570399" cy="2321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1334" y="2124833"/>
            <a:ext cx="7713313" cy="137806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actor panel of nb columns…"/>
          <p:cNvSpPr txBox="1">
            <a:spLocks/>
          </p:cNvSpPr>
          <p:nvPr/>
        </p:nvSpPr>
        <p:spPr>
          <a:xfrm>
            <a:off x="723757" y="3545419"/>
            <a:ext cx="8254291" cy="2839437"/>
          </a:xfrm>
          <a:prstGeom prst="rect">
            <a:avLst/>
          </a:prstGeom>
        </p:spPr>
        <p:txBody>
          <a:bodyPr/>
          <a:lstStyle>
            <a:lvl1pPr marL="171442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25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66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07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/>
              <a:t>Factor panel of </a:t>
            </a:r>
            <a:r>
              <a:rPr lang="en-US" sz="1867" i="1" dirty="0" err="1">
                <a:latin typeface="Palatino"/>
                <a:ea typeface="Palatino"/>
                <a:cs typeface="Palatino"/>
                <a:sym typeface="Palatino"/>
              </a:rPr>
              <a:t>n</a:t>
            </a:r>
            <a:r>
              <a:rPr lang="en-US" sz="1867" i="1" baseline="-5999" dirty="0" err="1"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lang="en-US" sz="1867" dirty="0"/>
              <a:t> columns</a:t>
            </a:r>
          </a:p>
          <a:p>
            <a:pPr lvl="1"/>
            <a:r>
              <a:rPr lang="en-US" sz="1867" dirty="0"/>
              <a:t>getf2, unblocked BLAS-2 code</a:t>
            </a:r>
          </a:p>
          <a:p>
            <a:r>
              <a:rPr lang="en-US" sz="1867" dirty="0"/>
              <a:t>Level 3 BLAS update block-row of U</a:t>
            </a:r>
          </a:p>
          <a:p>
            <a:pPr lvl="1"/>
            <a:r>
              <a:rPr lang="en-US" sz="1867" dirty="0" err="1"/>
              <a:t>trsm</a:t>
            </a:r>
            <a:endParaRPr lang="en-US" sz="1867" dirty="0"/>
          </a:p>
          <a:p>
            <a:r>
              <a:rPr lang="en-US" sz="1867" dirty="0"/>
              <a:t>Level 3 BLAS update trailing matrix</a:t>
            </a:r>
          </a:p>
          <a:p>
            <a:pPr lvl="1"/>
            <a:r>
              <a:rPr lang="en-US" sz="1867" dirty="0" err="1"/>
              <a:t>gemm</a:t>
            </a:r>
            <a:endParaRPr lang="en-US" sz="1867" dirty="0"/>
          </a:p>
          <a:p>
            <a:pPr lvl="1"/>
            <a:r>
              <a:rPr lang="en-US" sz="1867" dirty="0"/>
              <a:t>Aimed at machines with cache hierarchy</a:t>
            </a:r>
          </a:p>
          <a:p>
            <a:r>
              <a:rPr lang="en-US" sz="1867" dirty="0"/>
              <a:t>Bulk synchronous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3890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 </a:t>
            </a:r>
            <a:r>
              <a:rPr lang="en-US" sz="3200" dirty="0"/>
              <a:t>LU factorization</a:t>
            </a:r>
            <a:endParaRPr lang="en-US" sz="3200" i="1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9449" y="3681803"/>
            <a:ext cx="3570399" cy="2321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1334" y="2124833"/>
            <a:ext cx="7713313" cy="137806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actor panel of nb columns…"/>
          <p:cNvSpPr txBox="1">
            <a:spLocks/>
          </p:cNvSpPr>
          <p:nvPr/>
        </p:nvSpPr>
        <p:spPr>
          <a:xfrm>
            <a:off x="723757" y="3545419"/>
            <a:ext cx="8254291" cy="2839437"/>
          </a:xfrm>
          <a:prstGeom prst="rect">
            <a:avLst/>
          </a:prstGeom>
        </p:spPr>
        <p:txBody>
          <a:bodyPr/>
          <a:lstStyle>
            <a:lvl1pPr marL="171442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25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66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07" indent="-171442" algn="l" defTabSz="342884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/>
              <a:t>Factor panel of </a:t>
            </a:r>
            <a:r>
              <a:rPr lang="en-US" sz="1867" i="1" dirty="0" err="1">
                <a:latin typeface="Palatino"/>
                <a:ea typeface="Palatino"/>
                <a:cs typeface="Palatino"/>
                <a:sym typeface="Palatino"/>
              </a:rPr>
              <a:t>n</a:t>
            </a:r>
            <a:r>
              <a:rPr lang="en-US" sz="1867" i="1" baseline="-5999" dirty="0" err="1"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lang="en-US" sz="1867" dirty="0"/>
              <a:t> columns</a:t>
            </a:r>
          </a:p>
          <a:p>
            <a:pPr lvl="1"/>
            <a:r>
              <a:rPr lang="en-US" sz="1867" dirty="0"/>
              <a:t>getf2, unblocked BLAS-2 code</a:t>
            </a:r>
          </a:p>
          <a:p>
            <a:r>
              <a:rPr lang="en-US" sz="1867" dirty="0"/>
              <a:t>Level 3 BLAS update block-row of U</a:t>
            </a:r>
          </a:p>
          <a:p>
            <a:pPr lvl="1"/>
            <a:r>
              <a:rPr lang="en-US" sz="1867" dirty="0" err="1"/>
              <a:t>trsm</a:t>
            </a:r>
            <a:endParaRPr lang="en-US" sz="1867" dirty="0"/>
          </a:p>
          <a:p>
            <a:r>
              <a:rPr lang="en-US" sz="1867" dirty="0"/>
              <a:t>Level 3 BLAS update trailing matrix</a:t>
            </a:r>
          </a:p>
          <a:p>
            <a:pPr lvl="1"/>
            <a:r>
              <a:rPr lang="en-US" sz="1867" dirty="0" err="1"/>
              <a:t>gemm</a:t>
            </a:r>
            <a:endParaRPr lang="en-US" sz="1867" dirty="0"/>
          </a:p>
          <a:p>
            <a:pPr lvl="1"/>
            <a:r>
              <a:rPr lang="en-US" sz="1867" dirty="0"/>
              <a:t>Aimed at machines with cache hierarchy</a:t>
            </a:r>
          </a:p>
          <a:p>
            <a:r>
              <a:rPr lang="en-US" sz="1867" dirty="0"/>
              <a:t>Bulk synchronous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06393" y="3970529"/>
            <a:ext cx="2616678" cy="74898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267" b="1" dirty="0">
                <a:solidFill>
                  <a:schemeClr val="accent6">
                    <a:lumMod val="75000"/>
                  </a:schemeClr>
                </a:solidFill>
              </a:rPr>
              <a:t>LAPACK 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801" y="218295"/>
            <a:ext cx="436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LU Factorization Libraries</a:t>
            </a:r>
            <a:endParaRPr lang="en-US" sz="3200" b="1" i="1" dirty="0"/>
          </a:p>
        </p:txBody>
      </p:sp>
      <p:graphicFrame>
        <p:nvGraphicFramePr>
          <p:cNvPr id="11" name="Table"/>
          <p:cNvGraphicFramePr/>
          <p:nvPr>
            <p:extLst>
              <p:ext uri="{D42A27DB-BD31-4B8C-83A1-F6EECF244321}">
                <p14:modId xmlns:p14="http://schemas.microsoft.com/office/powerpoint/2010/main" val="503378533"/>
              </p:ext>
            </p:extLst>
          </p:nvPr>
        </p:nvGraphicFramePr>
        <p:xfrm>
          <a:off x="1552393" y="1977845"/>
          <a:ext cx="7365999" cy="2942686"/>
        </p:xfrm>
        <a:graphic>
          <a:graphicData uri="http://schemas.openxmlformats.org/drawingml/2006/table">
            <a:tbl>
              <a:tblPr bandRow="1"/>
              <a:tblGrid>
                <a:gridCol w="2455333"/>
                <a:gridCol w="2455333"/>
                <a:gridCol w="2455333"/>
              </a:tblGrid>
              <a:tr h="1471343">
                <a:tc>
                  <a:txBody>
                    <a:bodyPr/>
                    <a:lstStyle/>
                    <a:p>
                      <a:pPr>
                        <a:defRPr sz="2400">
                          <a:effectLst/>
                        </a:defRPr>
                      </a:pPr>
                      <a:endParaRPr sz="1700" dirty="0"/>
                    </a:p>
                  </a:txBody>
                  <a:tcPr marL="44648" marR="44648" marT="44648" marB="44648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effectLst/>
                        </a:defRPr>
                      </a:pPr>
                      <a:r>
                        <a:rPr sz="1700" b="1" dirty="0"/>
                        <a:t>LINPACK</a:t>
                      </a:r>
                      <a:r>
                        <a:rPr sz="1700" dirty="0"/>
                        <a:t> (70s)</a:t>
                      </a:r>
                    </a:p>
                    <a:p>
                      <a:pPr algn="ctr">
                        <a:defRPr sz="2400">
                          <a:effectLst/>
                        </a:defRPr>
                      </a:pPr>
                      <a:r>
                        <a:rPr sz="1700" dirty="0"/>
                        <a:t>vector operations</a:t>
                      </a: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effectLst/>
                        </a:defRPr>
                      </a:pPr>
                      <a:r>
                        <a:rPr sz="1700"/>
                        <a:t>	Level 1 BLAS</a:t>
                      </a:r>
                    </a:p>
                  </a:txBody>
                  <a:tcPr marL="44648" marR="44648" marT="44648" marB="44648" anchor="ctr" horzOverflow="overflow"/>
                </a:tc>
              </a:tr>
              <a:tr h="1471343">
                <a:tc>
                  <a:txBody>
                    <a:bodyPr/>
                    <a:lstStyle/>
                    <a:p>
                      <a:pPr>
                        <a:defRPr sz="2400">
                          <a:effectLst/>
                        </a:defRPr>
                      </a:pPr>
                      <a:endParaRPr sz="1700" dirty="0"/>
                    </a:p>
                  </a:txBody>
                  <a:tcPr marL="44648" marR="44648" marT="44648" marB="44648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effectLst/>
                        </a:defRPr>
                      </a:pPr>
                      <a:r>
                        <a:rPr sz="1700" b="1"/>
                        <a:t>LAPACK</a:t>
                      </a:r>
                      <a:r>
                        <a:rPr sz="1700"/>
                        <a:t> (80s)</a:t>
                      </a:r>
                    </a:p>
                    <a:p>
                      <a:pPr algn="ctr">
                        <a:defRPr sz="2400">
                          <a:effectLst/>
                        </a:defRPr>
                      </a:pPr>
                      <a:r>
                        <a:rPr sz="1700"/>
                        <a:t>block operations</a:t>
                      </a:r>
                    </a:p>
                  </a:txBody>
                  <a:tcPr marL="44648" marR="44648" marT="44648" marB="44648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effectLst/>
                        </a:defRPr>
                      </a:pPr>
                      <a:r>
                        <a:rPr sz="1700" dirty="0"/>
                        <a:t>	Level 3 BLAS</a:t>
                      </a:r>
                    </a:p>
                  </a:txBody>
                  <a:tcPr marL="44648" marR="44648" marT="44648" marB="44648" anchor="ctr" horzOverflow="overflow"/>
                </a:tc>
              </a:tr>
            </a:tbl>
          </a:graphicData>
        </a:graphic>
      </p:graphicFrame>
      <p:pic>
        <p:nvPicPr>
          <p:cNvPr id="1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9629" y="3649079"/>
            <a:ext cx="1071563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9629" y="2160715"/>
            <a:ext cx="1071563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5">
            <a:extLst/>
          </a:blip>
          <a:srcRect r="59292"/>
          <a:stretch/>
        </p:blipFill>
        <p:spPr>
          <a:xfrm>
            <a:off x="9625630" y="824609"/>
            <a:ext cx="1995543" cy="49740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977917" y="5633916"/>
            <a:ext cx="539583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133" b="1" dirty="0">
                <a:solidFill>
                  <a:schemeClr val="accent6">
                    <a:lumMod val="75000"/>
                  </a:schemeClr>
                </a:solidFill>
              </a:rPr>
              <a:t>All these are Bulk-synchronous (Fork-Join)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6"/>
          <p:cNvSpPr/>
          <p:nvPr/>
        </p:nvSpPr>
        <p:spPr>
          <a:xfrm>
            <a:off x="676933" y="1017513"/>
            <a:ext cx="3317935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/>
          <a:p>
            <a:pPr algn="ctr">
              <a:defRPr b="1"/>
            </a:pPr>
            <a:r>
              <a:rPr lang="en-US" sz="1867" dirty="0" smtClean="0"/>
              <a:t>LINPACK </a:t>
            </a:r>
            <a:r>
              <a:rPr lang="en-US" sz="1867" dirty="0"/>
              <a:t>Layout (column major)</a:t>
            </a:r>
          </a:p>
        </p:txBody>
      </p:sp>
      <p:sp>
        <p:nvSpPr>
          <p:cNvPr id="7" name="Shape 527"/>
          <p:cNvSpPr/>
          <p:nvPr/>
        </p:nvSpPr>
        <p:spPr>
          <a:xfrm>
            <a:off x="6530015" y="1017513"/>
            <a:ext cx="1972824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>
            <a:lvl1pPr>
              <a:defRPr b="1"/>
            </a:lvl1pPr>
          </a:lstStyle>
          <a:p>
            <a:r>
              <a:rPr sz="1867" smtClean="0"/>
              <a:t>Tile </a:t>
            </a:r>
            <a:r>
              <a:rPr lang="en-US" sz="1867" dirty="0"/>
              <a:t>Matrix Layout</a:t>
            </a:r>
            <a:endParaRPr sz="1867" dirty="0"/>
          </a:p>
        </p:txBody>
      </p:sp>
      <p:sp>
        <p:nvSpPr>
          <p:cNvPr id="8" name="Shape 522"/>
          <p:cNvSpPr/>
          <p:nvPr/>
        </p:nvSpPr>
        <p:spPr>
          <a:xfrm flipV="1">
            <a:off x="4149800" y="2118917"/>
            <a:ext cx="1693333" cy="1"/>
          </a:xfrm>
          <a:prstGeom prst="line">
            <a:avLst/>
          </a:prstGeom>
          <a:ln w="76200">
            <a:solidFill>
              <a:schemeClr val="accent1"/>
            </a:solidFill>
            <a:bevel/>
            <a:headEnd type="triangle"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86697" tIns="86697" rIns="86697" bIns="86697"/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173" y="1386522"/>
            <a:ext cx="2134224" cy="2134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825" y="1306942"/>
            <a:ext cx="2293391" cy="229339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516"/>
          <p:cNvSpPr txBox="1">
            <a:spLocks/>
          </p:cNvSpPr>
          <p:nvPr/>
        </p:nvSpPr>
        <p:spPr>
          <a:xfrm>
            <a:off x="5843133" y="3520746"/>
            <a:ext cx="8368395" cy="1501481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Each tile is contiguous (column major)</a:t>
            </a:r>
          </a:p>
          <a:p>
            <a:pPr lvl="1"/>
            <a:r>
              <a:rPr lang="en-US" sz="1600" dirty="0"/>
              <a:t>Enables dataflow scheduling</a:t>
            </a:r>
          </a:p>
          <a:p>
            <a:pPr lvl="1"/>
            <a:r>
              <a:rPr lang="en-US" sz="1600" dirty="0"/>
              <a:t>Cache and TLB efficient </a:t>
            </a:r>
            <a:br>
              <a:rPr lang="en-US" sz="1600" dirty="0"/>
            </a:br>
            <a:r>
              <a:rPr lang="en-US" sz="1600" dirty="0"/>
              <a:t>(reduces conflict misses and false sharing)</a:t>
            </a:r>
          </a:p>
          <a:p>
            <a:pPr lvl="1"/>
            <a:r>
              <a:rPr lang="en-US" sz="1600" dirty="0"/>
              <a:t>MPI messaging 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801" y="218295"/>
            <a:ext cx="3176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Matrix Layout</a:t>
            </a:r>
            <a:endParaRPr lang="en-US" sz="32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1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6804" y="218295"/>
            <a:ext cx="437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</a:t>
            </a:r>
            <a:r>
              <a:rPr lang="en-US" sz="3200" dirty="0" err="1"/>
              <a:t>Cholesky</a:t>
            </a:r>
            <a:endParaRPr lang="en-US" sz="32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9" name="Shape 526"/>
          <p:cNvSpPr/>
          <p:nvPr/>
        </p:nvSpPr>
        <p:spPr>
          <a:xfrm>
            <a:off x="634402" y="1003225"/>
            <a:ext cx="1984878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/>
          <a:p>
            <a:pPr>
              <a:defRPr b="1"/>
            </a:pPr>
            <a:r>
              <a:rPr sz="1867" dirty="0"/>
              <a:t>LAPACK Algorith</a:t>
            </a:r>
            <a:r>
              <a:rPr lang="en-US" sz="1867" dirty="0"/>
              <a:t>m</a:t>
            </a:r>
            <a:endParaRPr sz="1867" dirty="0"/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455" y="1428255"/>
            <a:ext cx="3073292" cy="38122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25" y="347419"/>
            <a:ext cx="4483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6804" y="218295"/>
            <a:ext cx="437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</a:t>
            </a:r>
            <a:r>
              <a:rPr lang="en-US" sz="3200"/>
              <a:t>Cholesky</a:t>
            </a:r>
            <a:endParaRPr lang="en-US" sz="32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2" name="Shape 526"/>
          <p:cNvSpPr/>
          <p:nvPr/>
        </p:nvSpPr>
        <p:spPr>
          <a:xfrm>
            <a:off x="634402" y="1003225"/>
            <a:ext cx="1984878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/>
          <a:p>
            <a:pPr>
              <a:defRPr b="1"/>
            </a:pPr>
            <a:r>
              <a:rPr sz="1867" dirty="0"/>
              <a:t>LAPACK Algorith</a:t>
            </a:r>
            <a:r>
              <a:rPr lang="en-US" sz="1867" dirty="0"/>
              <a:t>m</a:t>
            </a:r>
            <a:endParaRPr sz="1867" dirty="0"/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455" y="1428255"/>
            <a:ext cx="3073292" cy="3812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4188" y="1465570"/>
            <a:ext cx="3140429" cy="478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522"/>
          <p:cNvSpPr/>
          <p:nvPr/>
        </p:nvSpPr>
        <p:spPr>
          <a:xfrm flipV="1">
            <a:off x="4149800" y="1904600"/>
            <a:ext cx="1693333" cy="1"/>
          </a:xfrm>
          <a:prstGeom prst="line">
            <a:avLst/>
          </a:prstGeom>
          <a:ln w="76200">
            <a:solidFill>
              <a:schemeClr val="accent1"/>
            </a:solidFill>
            <a:bevel/>
            <a:headEnd type="triangle"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86697" tIns="86697" rIns="86697" bIns="86697"/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527"/>
          <p:cNvSpPr/>
          <p:nvPr/>
        </p:nvSpPr>
        <p:spPr>
          <a:xfrm>
            <a:off x="6843674" y="1003225"/>
            <a:ext cx="1583550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>
            <a:lvl1pPr>
              <a:defRPr b="1"/>
            </a:lvl1pPr>
          </a:lstStyle>
          <a:p>
            <a:r>
              <a:rPr sz="1867" dirty="0"/>
              <a:t>Tile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625" y="347419"/>
            <a:ext cx="4483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6"/>
          <p:cNvSpPr/>
          <p:nvPr/>
        </p:nvSpPr>
        <p:spPr>
          <a:xfrm>
            <a:off x="634402" y="1003225"/>
            <a:ext cx="1984878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/>
          <a:p>
            <a:pPr>
              <a:defRPr b="1"/>
            </a:pPr>
            <a:r>
              <a:rPr sz="1867" dirty="0"/>
              <a:t>LAPACK Algorith</a:t>
            </a:r>
            <a:r>
              <a:rPr lang="en-US" sz="1867" dirty="0"/>
              <a:t>m</a:t>
            </a:r>
            <a:endParaRPr sz="1867" dirty="0"/>
          </a:p>
        </p:txBody>
      </p:sp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455" y="1428255"/>
            <a:ext cx="3073292" cy="3812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4188" y="1465570"/>
            <a:ext cx="3140429" cy="478380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27"/>
          <p:cNvSpPr/>
          <p:nvPr/>
        </p:nvSpPr>
        <p:spPr>
          <a:xfrm>
            <a:off x="6843674" y="1003225"/>
            <a:ext cx="1583550" cy="46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>
            <a:spAutoFit/>
          </a:bodyPr>
          <a:lstStyle>
            <a:lvl1pPr>
              <a:defRPr b="1"/>
            </a:lvl1pPr>
          </a:lstStyle>
          <a:p>
            <a:r>
              <a:rPr sz="1867" dirty="0"/>
              <a:t>Tile Algorithm</a:t>
            </a:r>
          </a:p>
        </p:txBody>
      </p:sp>
      <p:sp>
        <p:nvSpPr>
          <p:cNvPr id="8" name="Shape 522"/>
          <p:cNvSpPr/>
          <p:nvPr/>
        </p:nvSpPr>
        <p:spPr>
          <a:xfrm flipV="1">
            <a:off x="4149800" y="1904600"/>
            <a:ext cx="1693333" cy="1"/>
          </a:xfrm>
          <a:prstGeom prst="line">
            <a:avLst/>
          </a:prstGeom>
          <a:ln w="76200">
            <a:solidFill>
              <a:schemeClr val="accent1"/>
            </a:solidFill>
            <a:bevel/>
            <a:headEnd type="triangle"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86697" tIns="86697" rIns="86697" bIns="86697"/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 rotWithShape="1">
          <a:blip r:embed="rId5">
            <a:extLst/>
          </a:blip>
          <a:srcRect b="73239"/>
          <a:stretch/>
        </p:blipFill>
        <p:spPr>
          <a:xfrm>
            <a:off x="9386664" y="3134332"/>
            <a:ext cx="1844757" cy="113286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16"/>
          <p:cNvSpPr txBox="1">
            <a:spLocks/>
          </p:cNvSpPr>
          <p:nvPr/>
        </p:nvSpPr>
        <p:spPr>
          <a:xfrm>
            <a:off x="8425133" y="4547866"/>
            <a:ext cx="3281817" cy="1501481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Operations on tiles “task”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Track dependencies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-&gt; dependency graph</a:t>
            </a:r>
            <a:br>
              <a:rPr lang="en-US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“Directed Acyclic Graph”      			(DAG)</a:t>
            </a:r>
          </a:p>
          <a:p>
            <a:pPr lvl="1"/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804" y="218295"/>
            <a:ext cx="437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</a:t>
            </a:r>
            <a:r>
              <a:rPr lang="en-US" sz="3200"/>
              <a:t>Cholesky</a:t>
            </a:r>
            <a:endParaRPr lang="en-US" sz="32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625" y="347419"/>
            <a:ext cx="4483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321" y="1657352"/>
            <a:ext cx="923463" cy="4268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1100" y="1656111"/>
            <a:ext cx="1844757" cy="42333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3513552" y="876412"/>
            <a:ext cx="245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Classical Fork-Join</a:t>
            </a:r>
          </a:p>
          <a:p>
            <a:pPr lvl="1" algn="ctr"/>
            <a:r>
              <a:rPr lang="en-US" sz="1600" dirty="0"/>
              <a:t>with synchronizations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803" y="218295"/>
            <a:ext cx="1047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From dependencies to Directed Acyclic Graph</a:t>
            </a:r>
            <a:endParaRPr lang="en-US" sz="32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03904" y="2011680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03904" y="2452116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03904" y="2892552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03904" y="3332988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03904" y="3773424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3904" y="4213860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03904" y="4654296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3904" y="5094732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03904" y="5535168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321" y="1657352"/>
            <a:ext cx="923463" cy="4268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1100" y="1656111"/>
            <a:ext cx="1844757" cy="4233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400" y="1656728"/>
            <a:ext cx="1269544" cy="42327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3513552" y="876412"/>
            <a:ext cx="245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Classical Fork-Join</a:t>
            </a:r>
          </a:p>
          <a:p>
            <a:pPr lvl="1" algn="ctr"/>
            <a:r>
              <a:rPr lang="en-US" sz="1600" dirty="0"/>
              <a:t>with synchronizations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481963" y="876412"/>
            <a:ext cx="2657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Reordered for 3 cores</a:t>
            </a:r>
          </a:p>
          <a:p>
            <a:pPr lvl="1" algn="ctr"/>
            <a:r>
              <a:rPr lang="en-US" sz="1600" dirty="0"/>
              <a:t>without synchronization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803" y="218295"/>
            <a:ext cx="1047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From dependencies to Directed Acyclic Graph</a:t>
            </a:r>
            <a:endParaRPr lang="en-US" sz="32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803904" y="2011680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03904" y="2452116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03904" y="2892552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03904" y="3332988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3904" y="3773424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03904" y="4213860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3904" y="4654296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03904" y="5094732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3904" y="5535168"/>
            <a:ext cx="2645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1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5438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Matrix Factorization Algorithms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255" y="849425"/>
            <a:ext cx="2885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 unit diagonal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42" y="1348158"/>
            <a:ext cx="5168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492" y="1490435"/>
            <a:ext cx="1844757" cy="423333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08198" y="5928200"/>
            <a:ext cx="24520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Classical Fork-Join</a:t>
            </a:r>
          </a:p>
          <a:p>
            <a:pPr lvl="1" algn="ctr"/>
            <a:r>
              <a:rPr lang="en-US" sz="1600" dirty="0"/>
              <a:t>with synchronizations</a:t>
            </a:r>
          </a:p>
          <a:p>
            <a:pPr lvl="1" algn="ctr"/>
            <a:endParaRPr lang="en-US" sz="1600" dirty="0"/>
          </a:p>
        </p:txBody>
      </p:sp>
      <p:pic>
        <p:nvPicPr>
          <p:cNvPr id="19" name="potrf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3052" y="1606125"/>
            <a:ext cx="10648949" cy="32777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553"/>
          <p:cNvSpPr/>
          <p:nvPr/>
        </p:nvSpPr>
        <p:spPr>
          <a:xfrm flipH="1">
            <a:off x="4161341" y="2148255"/>
            <a:ext cx="693599" cy="2858679"/>
          </a:xfrm>
          <a:prstGeom prst="line">
            <a:avLst/>
          </a:prstGeom>
          <a:ln w="63500">
            <a:solidFill>
              <a:srgbClr val="76D6FF"/>
            </a:solidFill>
            <a:miter lim="400000"/>
            <a:headEnd type="stealth"/>
          </a:ln>
          <a:effectLst>
            <a:outerShdw blurRad="25400" dist="38100" rotWithShape="0">
              <a:srgbClr val="212121">
                <a:alpha val="90000"/>
              </a:srgbClr>
            </a:outerShdw>
          </a:effectLst>
        </p:spPr>
        <p:txBody>
          <a:bodyPr lIns="0" tIns="0" rIns="0" bIns="0"/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sz="1867"/>
          </a:p>
        </p:txBody>
      </p:sp>
      <p:sp>
        <p:nvSpPr>
          <p:cNvPr id="21" name="Shape 554"/>
          <p:cNvSpPr/>
          <p:nvPr/>
        </p:nvSpPr>
        <p:spPr>
          <a:xfrm flipH="1">
            <a:off x="4373845" y="2166297"/>
            <a:ext cx="1267056" cy="2837569"/>
          </a:xfrm>
          <a:prstGeom prst="line">
            <a:avLst/>
          </a:prstGeom>
          <a:ln w="63500">
            <a:solidFill>
              <a:srgbClr val="76D6FF"/>
            </a:solidFill>
            <a:miter lim="400000"/>
            <a:headEnd type="stealth"/>
          </a:ln>
          <a:effectLst>
            <a:outerShdw blurRad="25400" dist="38100" rotWithShape="0">
              <a:srgbClr val="212121">
                <a:alpha val="90000"/>
              </a:srgbClr>
            </a:outerShdw>
          </a:effectLst>
        </p:spPr>
        <p:txBody>
          <a:bodyPr lIns="0" tIns="0" rIns="0" bIns="0"/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sz="1867"/>
          </a:p>
        </p:txBody>
      </p:sp>
      <p:sp>
        <p:nvSpPr>
          <p:cNvPr id="22" name="Shape 555"/>
          <p:cNvSpPr/>
          <p:nvPr/>
        </p:nvSpPr>
        <p:spPr>
          <a:xfrm flipH="1">
            <a:off x="4635003" y="2184376"/>
            <a:ext cx="1773831" cy="2816341"/>
          </a:xfrm>
          <a:prstGeom prst="line">
            <a:avLst/>
          </a:prstGeom>
          <a:ln w="63500">
            <a:solidFill>
              <a:srgbClr val="76D6FF"/>
            </a:solidFill>
            <a:miter lim="400000"/>
            <a:headEnd type="stealth"/>
          </a:ln>
          <a:effectLst>
            <a:outerShdw blurRad="25400" dist="38100" rotWithShape="0">
              <a:srgbClr val="212121">
                <a:alpha val="90000"/>
              </a:srgbClr>
            </a:outerShdw>
          </a:effectLst>
        </p:spPr>
        <p:txBody>
          <a:bodyPr lIns="0" tIns="0" rIns="0" bIns="0"/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sz="1867"/>
          </a:p>
        </p:txBody>
      </p:sp>
      <p:sp>
        <p:nvSpPr>
          <p:cNvPr id="23" name="Shape 558"/>
          <p:cNvSpPr/>
          <p:nvPr/>
        </p:nvSpPr>
        <p:spPr>
          <a:xfrm>
            <a:off x="3571032" y="2165590"/>
            <a:ext cx="410885" cy="2841769"/>
          </a:xfrm>
          <a:prstGeom prst="line">
            <a:avLst/>
          </a:prstGeom>
          <a:ln w="63500">
            <a:solidFill>
              <a:srgbClr val="76D6FF"/>
            </a:solidFill>
            <a:miter lim="400000"/>
            <a:headEnd type="stealth"/>
          </a:ln>
          <a:effectLst>
            <a:outerShdw blurRad="25400" dist="38100" rotWithShape="0">
              <a:srgbClr val="212121">
                <a:alpha val="90000"/>
              </a:srgbClr>
            </a:outerShdw>
          </a:effectLst>
        </p:spPr>
        <p:txBody>
          <a:bodyPr lIns="0" tIns="0" rIns="0" bIns="0"/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sz="1867"/>
          </a:p>
        </p:txBody>
      </p:sp>
      <p:sp>
        <p:nvSpPr>
          <p:cNvPr id="24" name="Shape 561"/>
          <p:cNvSpPr/>
          <p:nvPr/>
        </p:nvSpPr>
        <p:spPr>
          <a:xfrm>
            <a:off x="5243555" y="5163940"/>
            <a:ext cx="5737192" cy="0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86697" tIns="86697" rIns="86697" bIns="86697"/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pic>
        <p:nvPicPr>
          <p:cNvPr id="31" name="droppedImage.pdf"/>
          <p:cNvPicPr>
            <a:picLocks noChangeAspect="1"/>
          </p:cNvPicPr>
          <p:nvPr/>
        </p:nvPicPr>
        <p:blipFill rotWithShape="1">
          <a:blip r:embed="rId5">
            <a:extLst/>
          </a:blip>
          <a:srcRect r="80373" b="-6166"/>
          <a:stretch/>
        </p:blipFill>
        <p:spPr>
          <a:xfrm>
            <a:off x="3914996" y="5101907"/>
            <a:ext cx="723433" cy="41769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Rectangle 31"/>
          <p:cNvSpPr/>
          <p:nvPr/>
        </p:nvSpPr>
        <p:spPr>
          <a:xfrm>
            <a:off x="10520589" y="4938237"/>
            <a:ext cx="115448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133" dirty="0"/>
              <a:t>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6608" y="218295"/>
            <a:ext cx="1047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From dependencies to Directed Acyclic Graph</a:t>
            </a:r>
            <a:endParaRPr lang="en-US" sz="3200" b="1" i="1" dirty="0"/>
          </a:p>
        </p:txBody>
      </p:sp>
      <p:sp>
        <p:nvSpPr>
          <p:cNvPr id="17" name="Shape 559"/>
          <p:cNvSpPr/>
          <p:nvPr/>
        </p:nvSpPr>
        <p:spPr>
          <a:xfrm>
            <a:off x="7954149" y="5519606"/>
            <a:ext cx="3807066" cy="62375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21369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sz="1600" dirty="0">
                <a:latin typeface="Calibri" charset="0"/>
                <a:ea typeface="Calibri" charset="0"/>
                <a:cs typeface="Calibri" charset="0"/>
              </a:rPr>
              <a:t>24 cores</a:t>
            </a:r>
          </a:p>
          <a:p>
            <a:pPr defTabSz="121369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sz="1600" dirty="0">
                <a:latin typeface="Calibri" charset="0"/>
                <a:ea typeface="Calibri" charset="0"/>
                <a:cs typeface="Calibri" charset="0"/>
              </a:rPr>
              <a:t>Matrix is 8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 x 8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000, tile size is 400 x 400.</a:t>
            </a:r>
          </a:p>
        </p:txBody>
      </p:sp>
      <p:pic>
        <p:nvPicPr>
          <p:cNvPr id="18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872" y="1054979"/>
            <a:ext cx="3685872" cy="39343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04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155" y="1490435"/>
            <a:ext cx="1269544" cy="4232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872" y="1054979"/>
            <a:ext cx="3685872" cy="393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80373" b="-6166"/>
          <a:stretch/>
        </p:blipFill>
        <p:spPr>
          <a:xfrm>
            <a:off x="3914996" y="5101907"/>
            <a:ext cx="723433" cy="41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otrf-n8000-nb400-nt24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9261" y="1613250"/>
            <a:ext cx="9209576" cy="31856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/>
          <p:cNvGrpSpPr/>
          <p:nvPr/>
        </p:nvGrpSpPr>
        <p:grpSpPr>
          <a:xfrm>
            <a:off x="3504021" y="2150707"/>
            <a:ext cx="2223387" cy="2815368"/>
            <a:chOff x="409070" y="2846908"/>
            <a:chExt cx="3163698" cy="4340818"/>
          </a:xfrm>
        </p:grpSpPr>
        <p:sp>
          <p:nvSpPr>
            <p:cNvPr id="18" name="Shape 569"/>
            <p:cNvSpPr/>
            <p:nvPr/>
          </p:nvSpPr>
          <p:spPr>
            <a:xfrm>
              <a:off x="1043054" y="6220345"/>
              <a:ext cx="220282" cy="966730"/>
            </a:xfrm>
            <a:prstGeom prst="line">
              <a:avLst/>
            </a:prstGeom>
            <a:ln w="63500">
              <a:solidFill>
                <a:srgbClr val="76D6FF"/>
              </a:solidFill>
              <a:miter lim="400000"/>
              <a:headEnd type="stealth"/>
            </a:ln>
            <a:effectLst>
              <a:outerShdw blurRad="25400" dist="38100" rotWithShape="0">
                <a:srgbClr val="212121">
                  <a:alpha val="9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 sz="1400">
                  <a:latin typeface="+mj-lt"/>
                  <a:ea typeface="+mj-ea"/>
                  <a:cs typeface="+mj-cs"/>
                  <a:sym typeface="Helvetica"/>
                </a:defRPr>
              </a:pPr>
              <a:endParaRPr sz="1867"/>
            </a:p>
          </p:txBody>
        </p:sp>
        <p:sp>
          <p:nvSpPr>
            <p:cNvPr id="26" name="Shape 570"/>
            <p:cNvSpPr/>
            <p:nvPr/>
          </p:nvSpPr>
          <p:spPr>
            <a:xfrm flipH="1">
              <a:off x="1570865" y="3729113"/>
              <a:ext cx="1317563" cy="3453278"/>
            </a:xfrm>
            <a:prstGeom prst="line">
              <a:avLst/>
            </a:prstGeom>
            <a:ln w="63500">
              <a:solidFill>
                <a:srgbClr val="76D6FF"/>
              </a:solidFill>
              <a:miter lim="400000"/>
              <a:headEnd type="stealth"/>
            </a:ln>
            <a:effectLst>
              <a:outerShdw blurRad="25400" dist="38100" rotWithShape="0">
                <a:srgbClr val="212121">
                  <a:alpha val="9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 sz="1400">
                  <a:latin typeface="+mj-lt"/>
                  <a:ea typeface="+mj-ea"/>
                  <a:cs typeface="+mj-cs"/>
                  <a:sym typeface="Helvetica"/>
                </a:defRPr>
              </a:pPr>
              <a:endParaRPr sz="1867"/>
            </a:p>
          </p:txBody>
        </p:sp>
        <p:sp>
          <p:nvSpPr>
            <p:cNvPr id="27" name="Shape 571"/>
            <p:cNvSpPr/>
            <p:nvPr/>
          </p:nvSpPr>
          <p:spPr>
            <a:xfrm flipH="1">
              <a:off x="1948797" y="4125036"/>
              <a:ext cx="1623971" cy="3052551"/>
            </a:xfrm>
            <a:prstGeom prst="line">
              <a:avLst/>
            </a:prstGeom>
            <a:ln w="63500">
              <a:solidFill>
                <a:srgbClr val="76D6FF"/>
              </a:solidFill>
              <a:miter lim="400000"/>
              <a:headEnd type="stealth"/>
            </a:ln>
            <a:effectLst>
              <a:outerShdw blurRad="25400" dist="38100" rotWithShape="0">
                <a:srgbClr val="212121">
                  <a:alpha val="9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 sz="1400">
                  <a:latin typeface="+mj-lt"/>
                  <a:ea typeface="+mj-ea"/>
                  <a:cs typeface="+mj-cs"/>
                  <a:sym typeface="Helvetica"/>
                </a:defRPr>
              </a:pPr>
              <a:endParaRPr sz="1867"/>
            </a:p>
          </p:txBody>
        </p:sp>
        <p:sp>
          <p:nvSpPr>
            <p:cNvPr id="28" name="Shape 573"/>
            <p:cNvSpPr/>
            <p:nvPr/>
          </p:nvSpPr>
          <p:spPr>
            <a:xfrm>
              <a:off x="409070" y="2846908"/>
              <a:ext cx="594615" cy="4340818"/>
            </a:xfrm>
            <a:prstGeom prst="line">
              <a:avLst/>
            </a:prstGeom>
            <a:ln w="63500">
              <a:solidFill>
                <a:srgbClr val="76D6FF"/>
              </a:solidFill>
              <a:miter lim="400000"/>
              <a:headEnd type="stealth"/>
            </a:ln>
            <a:effectLst>
              <a:outerShdw blurRad="25400" dist="38100" rotWithShape="0">
                <a:srgbClr val="212121">
                  <a:alpha val="9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 sz="1400">
                  <a:latin typeface="+mj-lt"/>
                  <a:ea typeface="+mj-ea"/>
                  <a:cs typeface="+mj-cs"/>
                  <a:sym typeface="Helvetica"/>
                </a:defRPr>
              </a:pPr>
              <a:endParaRPr sz="1867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26862" y="5893359"/>
            <a:ext cx="27803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Tile-Algorithm Scheduling</a:t>
            </a:r>
          </a:p>
          <a:p>
            <a:pPr lvl="1" algn="ctr"/>
            <a:r>
              <a:rPr lang="en-US" sz="1600" dirty="0"/>
              <a:t>avoids synchronizations</a:t>
            </a:r>
          </a:p>
        </p:txBody>
      </p:sp>
      <p:sp>
        <p:nvSpPr>
          <p:cNvPr id="20" name="Shape 561"/>
          <p:cNvSpPr/>
          <p:nvPr/>
        </p:nvSpPr>
        <p:spPr>
          <a:xfrm>
            <a:off x="5243555" y="5163940"/>
            <a:ext cx="5737192" cy="0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86697" tIns="86697" rIns="86697" bIns="86697"/>
          <a:lstStyle/>
          <a:p>
            <a:pPr>
              <a:defRPr sz="1600">
                <a:latin typeface="+mj-lt"/>
                <a:ea typeface="+mj-ea"/>
                <a:cs typeface="+mj-cs"/>
                <a:sym typeface="Helvetica"/>
              </a:defRPr>
            </a:pPr>
            <a:endParaRPr sz="2133"/>
          </a:p>
        </p:txBody>
      </p:sp>
      <p:sp>
        <p:nvSpPr>
          <p:cNvPr id="21" name="Rectangle 20"/>
          <p:cNvSpPr/>
          <p:nvPr/>
        </p:nvSpPr>
        <p:spPr>
          <a:xfrm>
            <a:off x="10520589" y="4938237"/>
            <a:ext cx="115448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133" dirty="0"/>
              <a:t>time</a:t>
            </a:r>
          </a:p>
        </p:txBody>
      </p:sp>
      <p:sp>
        <p:nvSpPr>
          <p:cNvPr id="22" name="Shape 559"/>
          <p:cNvSpPr/>
          <p:nvPr/>
        </p:nvSpPr>
        <p:spPr>
          <a:xfrm>
            <a:off x="7954149" y="5519606"/>
            <a:ext cx="3807066" cy="62375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21369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sz="1600" dirty="0">
                <a:latin typeface="Calibri" charset="0"/>
                <a:ea typeface="Calibri" charset="0"/>
                <a:cs typeface="Calibri" charset="0"/>
              </a:rPr>
              <a:t>24 cores</a:t>
            </a:r>
          </a:p>
          <a:p>
            <a:pPr defTabSz="121369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sz="1600" dirty="0">
                <a:latin typeface="Calibri" charset="0"/>
                <a:ea typeface="Calibri" charset="0"/>
                <a:cs typeface="Calibri" charset="0"/>
              </a:rPr>
              <a:t>Matrix is 8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 x 8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000, tile size is 400 x 400.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6803" y="218295"/>
            <a:ext cx="1047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Tile Algorithms: From dependencies to Directed Acyclic Graph</a:t>
            </a:r>
            <a:endParaRPr lang="en-US" sz="32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918" y="1289278"/>
            <a:ext cx="7694532" cy="258532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/=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k&lt;size; k++) {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A[j*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-= 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*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1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29" y="1953334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530415" y="827613"/>
            <a:ext cx="2778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In-Place Factorization of A into: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Upper triangular matrix 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931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918" y="1289278"/>
            <a:ext cx="7694532" cy="258532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/=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k&lt;size; k++) {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A[j*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-= 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*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60" y="3928542"/>
            <a:ext cx="8362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We want to transform this into a blocked algorithm</a:t>
            </a:r>
          </a:p>
          <a:p>
            <a:endParaRPr lang="en-US" i="1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LU decomposition of diagonal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Update the blocks in the </a:t>
            </a:r>
            <a:r>
              <a:rPr lang="en-US" i="1" dirty="0" smtClean="0">
                <a:solidFill>
                  <a:srgbClr val="7030A0"/>
                </a:solidFill>
              </a:rPr>
              <a:t>column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trailing matrix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7030A0"/>
              </a:solidFill>
            </a:endParaRPr>
          </a:p>
          <a:p>
            <a:r>
              <a:rPr lang="en-US" i="1" dirty="0" smtClean="0">
                <a:solidFill>
                  <a:srgbClr val="7030A0"/>
                </a:solidFill>
              </a:rPr>
              <a:t>		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171" y="1289278"/>
            <a:ext cx="3140429" cy="47838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22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918" y="1289278"/>
            <a:ext cx="7694532" cy="258532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 A ) 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j&lt;size;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/=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k&lt;size; k++) {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A[j*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-= A[j*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*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size+k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];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860" y="3940654"/>
            <a:ext cx="8362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We want to transform this into a blocked algorithm</a:t>
            </a:r>
          </a:p>
          <a:p>
            <a:endParaRPr lang="en-US" i="1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LU decomposition of diagonal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Update the blocks in the </a:t>
            </a:r>
            <a:r>
              <a:rPr lang="en-US" i="1" dirty="0" smtClean="0">
                <a:solidFill>
                  <a:srgbClr val="7030A0"/>
                </a:solidFill>
              </a:rPr>
              <a:t>column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trailing matrix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7030A0"/>
              </a:solidFill>
            </a:endParaRPr>
          </a:p>
          <a:p>
            <a:r>
              <a:rPr lang="en-US" i="1" dirty="0" smtClean="0">
                <a:solidFill>
                  <a:srgbClr val="7030A0"/>
                </a:solidFill>
              </a:rPr>
              <a:t>		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3788" y="449980"/>
            <a:ext cx="2393803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This does the job for the diagonal block!</a:t>
            </a: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171" y="1289278"/>
            <a:ext cx="3140429" cy="478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634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839" y="601161"/>
            <a:ext cx="8362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 smtClean="0">
              <a:solidFill>
                <a:srgbClr val="7030A0"/>
              </a:solidFill>
            </a:endParaRPr>
          </a:p>
          <a:p>
            <a:endParaRPr lang="en-US" i="1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LU decomposition of diagonal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Update the blocks in the </a:t>
            </a:r>
            <a:r>
              <a:rPr lang="en-US" i="1" dirty="0" smtClean="0">
                <a:solidFill>
                  <a:srgbClr val="7030A0"/>
                </a:solidFill>
              </a:rPr>
              <a:t>column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trailing matrix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b="70503"/>
          <a:stretch/>
        </p:blipFill>
        <p:spPr>
          <a:xfrm>
            <a:off x="8697906" y="3480904"/>
            <a:ext cx="3140429" cy="14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r="53948" b="70503"/>
          <a:stretch/>
        </p:blipFill>
        <p:spPr>
          <a:xfrm rot="5400000" flipV="1">
            <a:off x="8680326" y="3503308"/>
            <a:ext cx="1446220" cy="14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l="54848" b="70503"/>
          <a:stretch/>
        </p:blipFill>
        <p:spPr>
          <a:xfrm rot="5400000" flipV="1">
            <a:off x="10460673" y="3433750"/>
            <a:ext cx="1417985" cy="14110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0910833" y="2807588"/>
            <a:ext cx="322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065169" y="3161519"/>
            <a:ext cx="6281" cy="325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689328" y="1196945"/>
            <a:ext cx="5974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][j],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][k],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2" y="2408969"/>
            <a:ext cx="7918710" cy="3970318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);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839" y="601161"/>
            <a:ext cx="8362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 smtClean="0">
              <a:solidFill>
                <a:srgbClr val="7030A0"/>
              </a:solidFill>
            </a:endParaRPr>
          </a:p>
          <a:p>
            <a:endParaRPr lang="en-US" i="1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LU decomposition of diagonal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Update the blocks in the </a:t>
            </a:r>
            <a:r>
              <a:rPr lang="en-US" i="1" dirty="0" smtClean="0">
                <a:solidFill>
                  <a:srgbClr val="7030A0"/>
                </a:solidFill>
              </a:rPr>
              <a:t>column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trailing matrix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b="70503"/>
          <a:stretch/>
        </p:blipFill>
        <p:spPr>
          <a:xfrm>
            <a:off x="8697906" y="3480904"/>
            <a:ext cx="3140429" cy="14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r="53948" b="70503"/>
          <a:stretch/>
        </p:blipFill>
        <p:spPr>
          <a:xfrm rot="5400000" flipV="1">
            <a:off x="8680326" y="3503308"/>
            <a:ext cx="1446220" cy="14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 rotWithShape="1">
          <a:blip r:embed="rId3">
            <a:extLst/>
          </a:blip>
          <a:srcRect l="54848" b="70503"/>
          <a:stretch/>
        </p:blipFill>
        <p:spPr>
          <a:xfrm rot="5400000" flipV="1">
            <a:off x="10460673" y="3433750"/>
            <a:ext cx="1417985" cy="141106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/>
          <p:cNvSpPr txBox="1"/>
          <p:nvPr/>
        </p:nvSpPr>
        <p:spPr>
          <a:xfrm>
            <a:off x="10910833" y="2807588"/>
            <a:ext cx="322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1065169" y="3161519"/>
            <a:ext cx="6281" cy="3256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89328" y="1196945"/>
            <a:ext cx="5974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][j],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][k],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1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2" y="2408969"/>
            <a:ext cx="7918710" cy="3970318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single  </a:t>
            </a:r>
            <a:endParaRPr lang="en-US" b="1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for    </a:t>
            </a:r>
            <a:endParaRPr lang="en-US" b="1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for  </a:t>
            </a:r>
            <a:endParaRPr lang="en-US" b="1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839" y="601161"/>
            <a:ext cx="8362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 smtClean="0">
              <a:solidFill>
                <a:srgbClr val="7030A0"/>
              </a:solidFill>
            </a:endParaRPr>
          </a:p>
          <a:p>
            <a:endParaRPr lang="en-US" i="1" dirty="0" smtClean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LU decomposition of diagonal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row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7030A0"/>
                </a:solidFill>
              </a:rPr>
              <a:t>Update the blocks in the </a:t>
            </a:r>
            <a:r>
              <a:rPr lang="en-US" i="1" dirty="0" smtClean="0">
                <a:solidFill>
                  <a:srgbClr val="7030A0"/>
                </a:solidFill>
              </a:rPr>
              <a:t>column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7030A0"/>
                </a:solidFill>
              </a:rPr>
              <a:t>Update the blocks in the trailing matrix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4689328" y="1196945"/>
            <a:ext cx="5974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][j],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][k],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48307" y="2732039"/>
            <a:ext cx="2991293" cy="646331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Can not be parallelized: depends on previous step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5167423" y="2881423"/>
            <a:ext cx="3880884" cy="173782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48306" y="3546624"/>
            <a:ext cx="2991293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One thread factors diag. block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3916326" y="3461778"/>
            <a:ext cx="5131980" cy="269512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48306" y="4309953"/>
            <a:ext cx="2991293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blocks in row/col parallel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5532062" y="4269391"/>
            <a:ext cx="3516244" cy="225228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34950" y="5265528"/>
            <a:ext cx="2991293" cy="646331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blocks in trailing matrix handled in parallel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559749" y="5390707"/>
            <a:ext cx="1475202" cy="194556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>
            <a:off x="7155712" y="4848053"/>
            <a:ext cx="278423" cy="128799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2" y="2408969"/>
            <a:ext cx="7918710" cy="3970318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single  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for    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for  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cxnSp>
        <p:nvCxnSpPr>
          <p:cNvPr id="23" name="Straight Arrow Connector 22"/>
          <p:cNvCxnSpPr>
            <a:stCxn id="33" idx="1"/>
          </p:cNvCxnSpPr>
          <p:nvPr/>
        </p:nvCxnSpPr>
        <p:spPr>
          <a:xfrm flipH="1">
            <a:off x="3916327" y="3455581"/>
            <a:ext cx="2309235" cy="6197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6324" y="1944890"/>
            <a:ext cx="923463" cy="4268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7766" y="1911292"/>
            <a:ext cx="1844757" cy="423333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ectangle 29"/>
          <p:cNvSpPr/>
          <p:nvPr/>
        </p:nvSpPr>
        <p:spPr>
          <a:xfrm>
            <a:off x="8984020" y="1052303"/>
            <a:ext cx="3055580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133" dirty="0"/>
              <a:t>Classical Fork-Join</a:t>
            </a:r>
          </a:p>
          <a:p>
            <a:pPr lvl="1" algn="ctr"/>
            <a:r>
              <a:rPr lang="en-US" sz="2133" dirty="0"/>
              <a:t>with synchronizations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7136" y="4455769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ynchronization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135526" y="4645123"/>
            <a:ext cx="1091609" cy="6197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25562" y="3270915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ynchronization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25562" y="5848691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ynchronization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023201" y="6033357"/>
            <a:ext cx="5202361" cy="6197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857941" y="3566277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651960" y="3566277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063922" y="3566277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475886" y="3566277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269904" y="3566277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57941" y="4876665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651960" y="4876665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063922" y="4876665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475886" y="4876665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269904" y="4876665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2" y="1371798"/>
            <a:ext cx="7918710" cy="507831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 </a:t>
            </a:r>
          </a:p>
          <a:p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single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795283" y="938021"/>
            <a:ext cx="428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Use </a:t>
            </a:r>
            <a:r>
              <a:rPr lang="en-US" b="1" dirty="0" err="1" smtClean="0">
                <a:solidFill>
                  <a:srgbClr val="7030A0"/>
                </a:solidFill>
              </a:rPr>
              <a:t>OpenMP</a:t>
            </a:r>
            <a:r>
              <a:rPr lang="en-US" b="1" dirty="0" smtClean="0">
                <a:solidFill>
                  <a:srgbClr val="7030A0"/>
                </a:solidFill>
              </a:rPr>
              <a:t> Tasks instead of </a:t>
            </a:r>
            <a:r>
              <a:rPr lang="en-US" b="1" dirty="0" smtClean="0">
                <a:solidFill>
                  <a:srgbClr val="7030A0"/>
                </a:solidFill>
              </a:rPr>
              <a:t>“parallel for”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2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5438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Matrix Factorization Algorithms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255" y="849425"/>
            <a:ext cx="2885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 unit diagonal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42" y="1348158"/>
            <a:ext cx="5168900" cy="647700"/>
          </a:xfrm>
          <a:prstGeom prst="rect">
            <a:avLst/>
          </a:prstGeom>
        </p:spPr>
      </p:pic>
      <p:sp>
        <p:nvSpPr>
          <p:cNvPr id="13" name="Shape 652"/>
          <p:cNvSpPr txBox="1">
            <a:spLocks/>
          </p:cNvSpPr>
          <p:nvPr/>
        </p:nvSpPr>
        <p:spPr>
          <a:xfrm>
            <a:off x="723758" y="2361005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 err="1" smtClean="0"/>
              <a:t>Cholesky</a:t>
            </a:r>
            <a:r>
              <a:rPr lang="en-US" sz="1867" b="1" dirty="0" smtClean="0"/>
              <a:t> </a:t>
            </a:r>
            <a:r>
              <a:rPr lang="en-US" sz="1867" b="1" dirty="0"/>
              <a:t>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91600" y="23610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Transpose of L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Works for SPD systems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742" y="2498820"/>
            <a:ext cx="5168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2" y="1371798"/>
            <a:ext cx="7918710" cy="507831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 </a:t>
            </a:r>
          </a:p>
          <a:p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single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pic>
        <p:nvPicPr>
          <p:cNvPr id="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6324" y="1944890"/>
            <a:ext cx="923463" cy="4268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7766" y="1911292"/>
            <a:ext cx="1844757" cy="423333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ectangle 29"/>
          <p:cNvSpPr/>
          <p:nvPr/>
        </p:nvSpPr>
        <p:spPr>
          <a:xfrm>
            <a:off x="8984020" y="1052303"/>
            <a:ext cx="3055580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133" dirty="0"/>
              <a:t>Classical Fork-Join</a:t>
            </a:r>
          </a:p>
          <a:p>
            <a:pPr lvl="1" algn="ctr"/>
            <a:r>
              <a:rPr lang="en-US" sz="2133" dirty="0"/>
              <a:t>with synchronizations</a:t>
            </a:r>
          </a:p>
        </p:txBody>
      </p:sp>
      <p:cxnSp>
        <p:nvCxnSpPr>
          <p:cNvPr id="17" name="Straight Arrow Connector 16"/>
          <p:cNvCxnSpPr>
            <a:stCxn id="18" idx="1"/>
          </p:cNvCxnSpPr>
          <p:nvPr/>
        </p:nvCxnSpPr>
        <p:spPr>
          <a:xfrm flipH="1">
            <a:off x="4968101" y="4328176"/>
            <a:ext cx="1695970" cy="11968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64071" y="4143510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ynchronization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1"/>
          </p:cNvCxnSpPr>
          <p:nvPr/>
        </p:nvCxnSpPr>
        <p:spPr>
          <a:xfrm flipH="1">
            <a:off x="3930505" y="5984619"/>
            <a:ext cx="2733566" cy="6197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64071" y="5799953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</a:t>
            </a:r>
            <a:r>
              <a:rPr lang="en-US" smtClean="0"/>
              <a:t>ynchronization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2" idx="1"/>
          </p:cNvCxnSpPr>
          <p:nvPr/>
        </p:nvCxnSpPr>
        <p:spPr>
          <a:xfrm flipH="1">
            <a:off x="4422298" y="2668605"/>
            <a:ext cx="2241773" cy="9326"/>
          </a:xfrm>
          <a:prstGeom prst="straightConnector1">
            <a:avLst/>
          </a:prstGeom>
          <a:ln w="38100">
            <a:solidFill>
              <a:srgbClr val="F0AB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4071" y="2483939"/>
            <a:ext cx="1710614" cy="369332"/>
          </a:xfrm>
          <a:prstGeom prst="rect">
            <a:avLst/>
          </a:prstGeom>
          <a:noFill/>
          <a:ln w="38100">
            <a:solidFill>
              <a:srgbClr val="F0AB2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Sequential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293876" y="3023552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087895" y="3023552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499857" y="3023552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911821" y="3023552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705839" y="3023552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05812" y="4716891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099831" y="4716891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511793" y="4716891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923757" y="4716891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717775" y="4716891"/>
            <a:ext cx="433" cy="946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1" y="1371798"/>
            <a:ext cx="10798905" cy="507831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 </a:t>
            </a:r>
          </a:p>
          <a:p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single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#pragma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 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A[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)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in: 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][j] 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in: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A[j][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)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in: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A[j][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][k] ) 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A[j][k])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857085" y="750653"/>
            <a:ext cx="326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Use </a:t>
            </a:r>
            <a:r>
              <a:rPr lang="en-US" b="1" dirty="0" err="1" smtClean="0">
                <a:solidFill>
                  <a:srgbClr val="7030A0"/>
                </a:solidFill>
              </a:rPr>
              <a:t>OpenMP</a:t>
            </a:r>
            <a:r>
              <a:rPr lang="en-US" b="1" dirty="0" smtClean="0">
                <a:solidFill>
                  <a:srgbClr val="7030A0"/>
                </a:solidFill>
              </a:rPr>
              <a:t> task </a:t>
            </a:r>
            <a:r>
              <a:rPr lang="en-US" b="1" dirty="0" smtClean="0">
                <a:solidFill>
                  <a:srgbClr val="7030A0"/>
                </a:solidFill>
              </a:rPr>
              <a:t>dependencies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OpenMP</a:t>
            </a:r>
            <a:r>
              <a:rPr lang="en-US" sz="2800" b="1" dirty="0" smtClean="0"/>
              <a:t> Tasks: LU-Example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931" y="1371798"/>
            <a:ext cx="10798905" cy="5078313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parallel </a:t>
            </a:r>
          </a:p>
          <a:p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single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#pragma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task 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A[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)</a:t>
            </a:r>
            <a:endParaRPr lang="en-US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in: 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][j] 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][j],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in: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A[j][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 )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j=i+1; j&lt;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k=i+1; k&lt;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num_blocks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k++)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depend( in: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A[j][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][k] ) depend(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: A[j][k])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A[j][k], 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][k], A[j][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);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#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pragma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taskwait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076" y="6424925"/>
            <a:ext cx="276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see: http://</a:t>
            </a:r>
            <a:r>
              <a:rPr lang="en-US" i="1" dirty="0" err="1" smtClean="0"/>
              <a:t>www.nersc.gov</a:t>
            </a:r>
            <a:r>
              <a:rPr lang="en-US" i="1" dirty="0" smtClean="0"/>
              <a:t>/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3942685" y="903344"/>
            <a:ext cx="764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Every task only waits for specific dependencies – asynchronous execution DAG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9269" y="1677607"/>
            <a:ext cx="1269544" cy="42327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35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77932" y="-83127"/>
            <a:ext cx="10086109" cy="13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Hands-on: Expand </a:t>
            </a:r>
            <a:r>
              <a:rPr lang="en-US" sz="2800" b="1" dirty="0" smtClean="0"/>
              <a:t>your LU factorization to an </a:t>
            </a:r>
            <a:r>
              <a:rPr lang="en-US" sz="2800" b="1" dirty="0" err="1" smtClean="0"/>
              <a:t>OpenMP</a:t>
            </a:r>
            <a:r>
              <a:rPr lang="en-US" sz="2800" b="1" dirty="0" smtClean="0"/>
              <a:t> tile algorithm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7932" y="1246238"/>
            <a:ext cx="72462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Implement the needed building blocks like presented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 decomposition of diagonal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block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Update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blocks in the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Update the blocks in the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column 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Update the trailing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matrix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Combine </a:t>
            </a:r>
            <a:r>
              <a:rPr lang="en-US" dirty="0"/>
              <a:t>the distinct subroutines to form </a:t>
            </a:r>
            <a:r>
              <a:rPr lang="en-US" dirty="0" smtClean="0"/>
              <a:t>a task-based LU </a:t>
            </a:r>
            <a:r>
              <a:rPr lang="en-US" dirty="0"/>
              <a:t>factorization.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a first step, parallelize using for-loops.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Next, use OMP Tasks</a:t>
            </a: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Analyze </a:t>
            </a:r>
            <a:r>
              <a:rPr lang="en-US" dirty="0"/>
              <a:t>the </a:t>
            </a:r>
            <a:r>
              <a:rPr lang="en-US" dirty="0" smtClean="0"/>
              <a:t>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Increase the matrix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Increase the block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Vary the number of OMP threads and pinning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Compare the performance of “loop-based” vs. “task-based” LU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079472" y="1494120"/>
            <a:ext cx="5974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diag_fact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][j],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</a:t>
            </a:r>
          </a:p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trail_update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A[j][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], A[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][k],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A[j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][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 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12966" y="6086860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Matrix size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262171" y="4438414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 [GFLOP/s]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7572" b="5907"/>
          <a:stretch/>
        </p:blipFill>
        <p:spPr>
          <a:xfrm>
            <a:off x="8097590" y="3173705"/>
            <a:ext cx="4057120" cy="29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6800" y="218295"/>
            <a:ext cx="2570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Merging DAGs</a:t>
            </a:r>
            <a:endParaRPr lang="en-US" sz="3200" b="1" i="1" dirty="0"/>
          </a:p>
        </p:txBody>
      </p:sp>
      <p:pic>
        <p:nvPicPr>
          <p:cNvPr id="7" name="dag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089" y="1096503"/>
            <a:ext cx="2164001" cy="5477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Shape 632"/>
          <p:cNvSpPr/>
          <p:nvPr/>
        </p:nvSpPr>
        <p:spPr>
          <a:xfrm>
            <a:off x="2009800" y="1123771"/>
            <a:ext cx="1747634" cy="4624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/>
          <a:p>
            <a:pPr algn="ctr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867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Cholesky </a:t>
            </a:r>
            <a:r>
              <a:rPr sz="1867" b="1" i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A</a:t>
            </a:r>
            <a:r>
              <a:rPr sz="1867" i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 = </a:t>
            </a:r>
            <a:r>
              <a:rPr sz="1867" b="1" i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LL</a:t>
            </a:r>
            <a:r>
              <a:rPr sz="1867" i="1" baseline="31999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T</a:t>
            </a:r>
          </a:p>
        </p:txBody>
      </p:sp>
      <p:sp>
        <p:nvSpPr>
          <p:cNvPr id="10" name="Shape 633"/>
          <p:cNvSpPr/>
          <p:nvPr/>
        </p:nvSpPr>
        <p:spPr>
          <a:xfrm>
            <a:off x="1938482" y="2830447"/>
            <a:ext cx="1028270" cy="4624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/>
          <a:p>
            <a:pPr algn="ctr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867" dirty="0">
                <a:solidFill>
                  <a:srgbClr val="FFC000"/>
                </a:solidFill>
                <a:latin typeface="Calibri" charset="0"/>
                <a:ea typeface="Calibri" charset="0"/>
                <a:cs typeface="Calibri" charset="0"/>
              </a:rPr>
              <a:t>Invert </a:t>
            </a:r>
            <a:r>
              <a:rPr sz="1867" b="1" i="1" dirty="0">
                <a:solidFill>
                  <a:srgbClr val="FFC00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L</a:t>
            </a:r>
            <a:r>
              <a:rPr sz="1867" baseline="31999" dirty="0">
                <a:solidFill>
                  <a:srgbClr val="FFC000"/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-1</a:t>
            </a:r>
          </a:p>
        </p:txBody>
      </p:sp>
      <p:sp>
        <p:nvSpPr>
          <p:cNvPr id="11" name="Shape 634"/>
          <p:cNvSpPr/>
          <p:nvPr/>
        </p:nvSpPr>
        <p:spPr>
          <a:xfrm>
            <a:off x="2013543" y="4239629"/>
            <a:ext cx="2032967" cy="4624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/>
          <a:p>
            <a:pPr algn="ctr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867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Multiply </a:t>
            </a:r>
            <a:r>
              <a:rPr sz="1867" b="1" i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A</a:t>
            </a:r>
            <a:r>
              <a:rPr sz="1867" baseline="31999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-1</a:t>
            </a:r>
            <a:r>
              <a:rPr sz="1867" b="1" i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 = L</a:t>
            </a:r>
            <a:r>
              <a:rPr sz="1867" baseline="31999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-T </a:t>
            </a:r>
            <a:r>
              <a:rPr sz="1867" b="1" i="1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L</a:t>
            </a:r>
            <a:r>
              <a:rPr sz="1867" baseline="31999" dirty="0">
                <a:solidFill>
                  <a:schemeClr val="accent3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Palatino"/>
              </a:rPr>
              <a:t>-1</a:t>
            </a:r>
          </a:p>
        </p:txBody>
      </p:sp>
      <p:sp>
        <p:nvSpPr>
          <p:cNvPr id="14" name="Shape 635"/>
          <p:cNvSpPr/>
          <p:nvPr/>
        </p:nvSpPr>
        <p:spPr>
          <a:xfrm>
            <a:off x="2600962" y="5079323"/>
            <a:ext cx="1365505" cy="5418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86697" tIns="86697" rIns="86697" bIns="86697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267"/>
          </a:p>
        </p:txBody>
      </p:sp>
      <p:sp>
        <p:nvSpPr>
          <p:cNvPr id="15" name="Shape 636"/>
          <p:cNvSpPr/>
          <p:nvPr/>
        </p:nvSpPr>
        <p:spPr>
          <a:xfrm>
            <a:off x="4622124" y="4444819"/>
            <a:ext cx="1365505" cy="5418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86697" tIns="86697" rIns="86697" bIns="86697" numCol="1" anchor="ctr">
            <a:noAutofit/>
          </a:bodyPr>
          <a:lstStyle/>
          <a:p>
            <a:pPr algn="ctr">
              <a:defRPr sz="32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267"/>
          </a:p>
        </p:txBody>
      </p:sp>
      <p:sp>
        <p:nvSpPr>
          <p:cNvPr id="16" name="Shape 621"/>
          <p:cNvSpPr/>
          <p:nvPr/>
        </p:nvSpPr>
        <p:spPr>
          <a:xfrm>
            <a:off x="8232504" y="2440276"/>
            <a:ext cx="890027" cy="462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>
            <a:lvl1pPr algn="ct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867" dirty="0">
                <a:latin typeface="Calibri" charset="0"/>
                <a:ea typeface="Calibri" charset="0"/>
                <a:cs typeface="Calibri" charset="0"/>
              </a:rPr>
              <a:t>time →</a:t>
            </a:r>
          </a:p>
        </p:txBody>
      </p:sp>
      <p:pic>
        <p:nvPicPr>
          <p:cNvPr id="18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5836" y="1144872"/>
            <a:ext cx="4281233" cy="1256421"/>
          </a:xfrm>
          <a:prstGeom prst="rect">
            <a:avLst/>
          </a:prstGeom>
          <a:ln w="12700" cap="flat">
            <a:noFill/>
            <a:round/>
          </a:ln>
          <a:effectLst/>
        </p:spPr>
      </p:pic>
      <p:pic>
        <p:nvPicPr>
          <p:cNvPr id="21" name="image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0380" y="3469296"/>
            <a:ext cx="2376832" cy="1200901"/>
          </a:xfrm>
          <a:prstGeom prst="rect">
            <a:avLst/>
          </a:prstGeom>
          <a:ln w="12700" cap="flat">
            <a:noFill/>
            <a:round/>
          </a:ln>
          <a:effectLst/>
        </p:spPr>
      </p:pic>
      <p:sp>
        <p:nvSpPr>
          <p:cNvPr id="23" name="Shape 621"/>
          <p:cNvSpPr/>
          <p:nvPr/>
        </p:nvSpPr>
        <p:spPr>
          <a:xfrm>
            <a:off x="8358689" y="4704309"/>
            <a:ext cx="890027" cy="462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>
            <a:lvl1pPr algn="ct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867" dirty="0">
                <a:latin typeface="Calibri" charset="0"/>
                <a:ea typeface="Calibri" charset="0"/>
                <a:cs typeface="Calibri" charset="0"/>
              </a:rPr>
              <a:t>time →</a:t>
            </a:r>
          </a:p>
        </p:txBody>
      </p:sp>
      <p:sp>
        <p:nvSpPr>
          <p:cNvPr id="24" name="Shape 619"/>
          <p:cNvSpPr/>
          <p:nvPr/>
        </p:nvSpPr>
        <p:spPr>
          <a:xfrm>
            <a:off x="7708209" y="400030"/>
            <a:ext cx="3807066" cy="62375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910336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rPr sz="1600" dirty="0">
                <a:latin typeface="Calibri" charset="0"/>
                <a:ea typeface="Calibri" charset="0"/>
                <a:cs typeface="Calibri" charset="0"/>
              </a:rPr>
              <a:t>48 cores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Matrix is 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 x 4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000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sz="1600" dirty="0">
                <a:latin typeface="Calibri" charset="0"/>
                <a:ea typeface="Calibri" charset="0"/>
                <a:cs typeface="Calibri" charset="0"/>
              </a:rPr>
              <a:t> tile size is 200 x 200.</a:t>
            </a:r>
          </a:p>
        </p:txBody>
      </p:sp>
      <p:pic>
        <p:nvPicPr>
          <p:cNvPr id="26" name="dag2.png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80753" y="1104041"/>
            <a:ext cx="2339411" cy="38686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8" name="Shape 632"/>
          <p:cNvSpPr/>
          <p:nvPr/>
        </p:nvSpPr>
        <p:spPr>
          <a:xfrm>
            <a:off x="5331154" y="876487"/>
            <a:ext cx="1978017" cy="4624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6697" tIns="86697" rIns="86697" bIns="86697" numCol="1" anchor="ctr">
            <a:spAutoFit/>
          </a:bodyPr>
          <a:lstStyle/>
          <a:p>
            <a:pPr algn="ctr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867" dirty="0">
                <a:latin typeface="Calibri" charset="0"/>
                <a:ea typeface="Calibri" charset="0"/>
                <a:cs typeface="Calibri" charset="0"/>
              </a:rPr>
              <a:t>Cholesky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 Inversion</a:t>
            </a:r>
            <a:endParaRPr sz="1867" i="1" baseline="31999" dirty="0">
              <a:latin typeface="Calibri" charset="0"/>
              <a:ea typeface="Calibri" charset="0"/>
              <a:cs typeface="Calibri" charset="0"/>
              <a:sym typeface="Palati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30"/>
          <p:cNvSpPr/>
          <p:nvPr/>
        </p:nvSpPr>
        <p:spPr>
          <a:xfrm>
            <a:off x="4173730" y="5338325"/>
            <a:ext cx="6647754" cy="74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86697" tIns="86697" rIns="86697" bIns="86697" anchor="ctr">
            <a:spAutoFit/>
          </a:bodyPr>
          <a:lstStyle/>
          <a:p>
            <a: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867" b="1" dirty="0">
                <a:latin typeface="Calibri" charset="0"/>
                <a:ea typeface="Calibri" charset="0"/>
                <a:cs typeface="Calibri" charset="0"/>
                <a:sym typeface="Helvetica Neue"/>
              </a:rPr>
              <a:t>NOTE</a:t>
            </a:r>
            <a:r>
              <a:rPr sz="1867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867" smtClean="0">
                <a:latin typeface="Calibri" charset="0"/>
                <a:ea typeface="Calibri" charset="0"/>
                <a:cs typeface="Calibri" charset="0"/>
              </a:rPr>
              <a:t>Explicit matrix inversion is usuallly not the method of choice to solve the linear </a:t>
            </a:r>
            <a:r>
              <a:rPr lang="en-US" sz="1867" dirty="0">
                <a:latin typeface="Calibri" charset="0"/>
                <a:ea typeface="Calibri" charset="0"/>
                <a:cs typeface="Calibri" charset="0"/>
              </a:rPr>
              <a:t>system</a:t>
            </a:r>
            <a:r>
              <a:rPr sz="1867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867" b="1" i="1" dirty="0">
                <a:latin typeface="Calibri" charset="0"/>
                <a:ea typeface="Calibri" charset="0"/>
                <a:cs typeface="Calibri" charset="0"/>
                <a:sym typeface="Palatino"/>
              </a:rPr>
              <a:t>X</a:t>
            </a:r>
            <a:r>
              <a:rPr sz="1867" i="1" dirty="0">
                <a:latin typeface="Calibri" charset="0"/>
                <a:ea typeface="Calibri" charset="0"/>
                <a:cs typeface="Calibri" charset="0"/>
                <a:sym typeface="Palatino"/>
              </a:rPr>
              <a:t> = </a:t>
            </a:r>
            <a:r>
              <a:rPr sz="1867" b="1" i="1" dirty="0">
                <a:latin typeface="Calibri" charset="0"/>
                <a:ea typeface="Calibri" charset="0"/>
                <a:cs typeface="Calibri" charset="0"/>
                <a:sym typeface="Palatino"/>
              </a:rPr>
              <a:t>A</a:t>
            </a:r>
            <a:r>
              <a:rPr sz="1867" baseline="31999" dirty="0">
                <a:latin typeface="Calibri" charset="0"/>
                <a:ea typeface="Calibri" charset="0"/>
                <a:cs typeface="Calibri" charset="0"/>
                <a:sym typeface="Palatino"/>
              </a:rPr>
              <a:t>-1</a:t>
            </a:r>
            <a:r>
              <a:rPr sz="1867" b="1" i="1" dirty="0">
                <a:latin typeface="Calibri" charset="0"/>
                <a:ea typeface="Calibri" charset="0"/>
                <a:cs typeface="Calibri" charset="0"/>
                <a:sym typeface="Palatino"/>
              </a:rPr>
              <a:t> B</a:t>
            </a:r>
            <a:r>
              <a:rPr sz="1867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sz="1867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4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5438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Matrix Factorization Algorithms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255" y="849425"/>
            <a:ext cx="2885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 unit diagonal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42" y="1348158"/>
            <a:ext cx="5168900" cy="647700"/>
          </a:xfrm>
          <a:prstGeom prst="rect">
            <a:avLst/>
          </a:prstGeom>
        </p:spPr>
      </p:pic>
      <p:sp>
        <p:nvSpPr>
          <p:cNvPr id="13" name="Shape 652"/>
          <p:cNvSpPr txBox="1">
            <a:spLocks/>
          </p:cNvSpPr>
          <p:nvPr/>
        </p:nvSpPr>
        <p:spPr>
          <a:xfrm>
            <a:off x="723758" y="2361005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 err="1" smtClean="0"/>
              <a:t>Cholesky</a:t>
            </a:r>
            <a:r>
              <a:rPr lang="en-US" sz="1867" b="1" dirty="0" smtClean="0"/>
              <a:t> </a:t>
            </a:r>
            <a:r>
              <a:rPr lang="en-US" sz="1867" b="1" dirty="0"/>
              <a:t>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91600" y="23610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Transpose of L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Works for SPD systems</a:t>
            </a:r>
            <a:endParaRPr lang="en-US" dirty="0"/>
          </a:p>
        </p:txBody>
      </p:sp>
      <p:sp>
        <p:nvSpPr>
          <p:cNvPr id="15" name="Shape 652"/>
          <p:cNvSpPr txBox="1">
            <a:spLocks/>
          </p:cNvSpPr>
          <p:nvPr/>
        </p:nvSpPr>
        <p:spPr>
          <a:xfrm>
            <a:off x="723758" y="3722613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 smtClean="0"/>
              <a:t>QR </a:t>
            </a:r>
            <a:r>
              <a:rPr lang="en-US" sz="1867" b="1" dirty="0"/>
              <a:t>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347" y="3864019"/>
            <a:ext cx="3492500" cy="431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991600" y="35955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Non-square A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n</a:t>
            </a:r>
            <a:r>
              <a:rPr lang="en-US" dirty="0" err="1" smtClean="0"/>
              <a:t>um_rows</a:t>
            </a:r>
            <a:r>
              <a:rPr lang="en-US" dirty="0" smtClean="0"/>
              <a:t>&gt; </a:t>
            </a:r>
            <a:r>
              <a:rPr lang="en-US" dirty="0" err="1" smtClean="0"/>
              <a:t>num_cols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742" y="2498820"/>
            <a:ext cx="5168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285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>
            <a:off x="5157788" y="999516"/>
            <a:ext cx="1114425" cy="9233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flipH="1" flipV="1">
            <a:off x="6300656" y="1073682"/>
            <a:ext cx="1114425" cy="923330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41238" y="135068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31090" y="11660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38461" y="2178900"/>
            <a:ext cx="3658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Convention: L has 1 on the main diagonal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47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285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2" y="2196180"/>
            <a:ext cx="22479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2196180"/>
            <a:ext cx="2222500" cy="92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2196180"/>
            <a:ext cx="2603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285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2" y="2196180"/>
            <a:ext cx="22479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2196180"/>
            <a:ext cx="2222500" cy="92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2196180"/>
            <a:ext cx="2603500" cy="92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" y="3398247"/>
            <a:ext cx="2603500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742" y="3398247"/>
            <a:ext cx="2247900" cy="927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025" y="3381313"/>
            <a:ext cx="2235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6803" y="218295"/>
            <a:ext cx="285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LU Factorization</a:t>
            </a:r>
            <a:endParaRPr lang="en-US" sz="3200" i="1" dirty="0"/>
          </a:p>
        </p:txBody>
      </p:sp>
      <p:sp>
        <p:nvSpPr>
          <p:cNvPr id="14" name="Shape 652"/>
          <p:cNvSpPr txBox="1">
            <a:spLocks/>
          </p:cNvSpPr>
          <p:nvPr/>
        </p:nvSpPr>
        <p:spPr>
          <a:xfrm>
            <a:off x="723758" y="1318432"/>
            <a:ext cx="3471725" cy="994464"/>
          </a:xfrm>
          <a:prstGeom prst="rect">
            <a:avLst/>
          </a:prstGeom>
        </p:spPr>
        <p:txBody>
          <a:bodyPr/>
          <a:lstStyle>
            <a:lvl1pPr marL="17143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69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04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38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173" indent="-171434" algn="l" defTabSz="342869" rtl="0" eaLnBrk="1" latinLnBrk="0" hangingPunct="1">
              <a:spcBef>
                <a:spcPct val="20000"/>
              </a:spcBef>
              <a:buSzPct val="90000"/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81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4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19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88" indent="-171434" algn="l" defTabSz="342869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b="1" dirty="0"/>
              <a:t>LU factorization</a:t>
            </a:r>
          </a:p>
          <a:p>
            <a:r>
              <a:rPr lang="en-US" sz="1867" dirty="0"/>
              <a:t>Factor A into product: </a:t>
            </a:r>
            <a:br>
              <a:rPr lang="en-US" sz="1867" dirty="0"/>
            </a:br>
            <a:r>
              <a:rPr lang="en-US" sz="1867" dirty="0"/>
              <a:t>		</a:t>
            </a:r>
          </a:p>
        </p:txBody>
      </p:sp>
      <p:pic>
        <p:nvPicPr>
          <p:cNvPr id="2050" name="Picture 2" descr="mage result for LU factor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3" y="999516"/>
            <a:ext cx="3639671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31076" y="893519"/>
            <a:ext cx="2806262" cy="9825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6642" y="6282047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0AB23"/>
                </a:solidFill>
              </a:rPr>
              <a:t>Hartwig</a:t>
            </a:r>
            <a:r>
              <a:rPr lang="en-US" i="1" dirty="0" smtClean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Anzt</a:t>
            </a:r>
            <a:r>
              <a:rPr lang="en-US" i="1" dirty="0" smtClean="0">
                <a:solidFill>
                  <a:srgbClr val="F0AB23"/>
                </a:solidFill>
              </a:rPr>
              <a:t>,</a:t>
            </a:r>
            <a:r>
              <a:rPr lang="en-US" i="1" dirty="0">
                <a:solidFill>
                  <a:srgbClr val="F0AB23"/>
                </a:solidFill>
              </a:rPr>
              <a:t> </a:t>
            </a:r>
            <a:r>
              <a:rPr lang="en-US" i="1" dirty="0" err="1" smtClean="0">
                <a:solidFill>
                  <a:srgbClr val="F0AB23"/>
                </a:solidFill>
              </a:rPr>
              <a:t>hartwig.anzt@kit.edu</a:t>
            </a:r>
            <a:endParaRPr lang="en-US" i="1" dirty="0">
              <a:solidFill>
                <a:srgbClr val="F0AB2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8125" y="999516"/>
            <a:ext cx="2885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of: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triangular matrix 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Upper triangular matrix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2" y="2196180"/>
            <a:ext cx="22479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2196180"/>
            <a:ext cx="2222500" cy="92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75" y="2196180"/>
            <a:ext cx="2603500" cy="927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5" y="4600314"/>
            <a:ext cx="2603500" cy="92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75" y="3398247"/>
            <a:ext cx="2603500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742" y="3398247"/>
            <a:ext cx="2247900" cy="927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3025" y="4591846"/>
            <a:ext cx="2235200" cy="952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3025" y="3381313"/>
            <a:ext cx="2235200" cy="95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642" y="4600314"/>
            <a:ext cx="2286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4947</TotalTime>
  <Words>2944</Words>
  <Application>Microsoft Macintosh PowerPoint</Application>
  <PresentationFormat>Widescreen</PresentationFormat>
  <Paragraphs>590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 Unicode MS</vt:lpstr>
      <vt:lpstr>Calibri</vt:lpstr>
      <vt:lpstr>Calibri Light</vt:lpstr>
      <vt:lpstr>Courier New</vt:lpstr>
      <vt:lpstr>Helvetica</vt:lpstr>
      <vt:lpstr>Helvetica Neue</vt:lpstr>
      <vt:lpstr>Helvetica Neue Light</vt:lpstr>
      <vt:lpstr>Palatino</vt:lpstr>
      <vt:lpstr>Arial</vt:lpstr>
      <vt:lpstr>Office Theme</vt:lpstr>
      <vt:lpstr>Task-based LU factorization on Multicore Processors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Linear Algebra for Scientific High Performance Computing (NLA-HPC)</dc:title>
  <dc:creator>Microsoft Office User</dc:creator>
  <cp:lastModifiedBy>Microsoft Office User</cp:lastModifiedBy>
  <cp:revision>337</cp:revision>
  <dcterms:created xsi:type="dcterms:W3CDTF">2017-08-03T06:53:13Z</dcterms:created>
  <dcterms:modified xsi:type="dcterms:W3CDTF">2021-03-16T14:34:09Z</dcterms:modified>
</cp:coreProperties>
</file>